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1"/>
  </p:handoutMasterIdLst>
  <p:sldIdLst>
    <p:sldId id="262" r:id="rId2"/>
    <p:sldId id="269" r:id="rId3"/>
    <p:sldId id="277" r:id="rId4"/>
    <p:sldId id="282" r:id="rId5"/>
    <p:sldId id="278" r:id="rId6"/>
    <p:sldId id="283" r:id="rId7"/>
    <p:sldId id="284" r:id="rId8"/>
    <p:sldId id="279" r:id="rId9"/>
    <p:sldId id="275" r:id="rId10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0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E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69"/>
    <p:restoredTop sz="94490"/>
  </p:normalViewPr>
  <p:slideViewPr>
    <p:cSldViewPr snapToGrid="0" snapToObjects="1" showGuides="1">
      <p:cViewPr varScale="1">
        <p:scale>
          <a:sx n="104" d="100"/>
          <a:sy n="104" d="100"/>
        </p:scale>
        <p:origin x="1016" y="200"/>
      </p:cViewPr>
      <p:guideLst>
        <p:guide orient="horz" pos="2040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7A9F381-D3F8-BF4C-A237-1BC574163C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C37467-801D-2143-AEFF-321D5591B2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8408C5-004D-8D41-9423-AFDFB0222912}" type="datetimeFigureOut">
              <a:rPr lang="en-US" smtClean="0"/>
              <a:t>3/3/21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BAE2B6-F1D5-B049-AA7A-7BC5F0DF03B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E88678-327F-704A-9BEB-E0602FCA812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0A467-2D2A-4D4A-945A-539FB4CDE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089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F77B8-7DF8-1C48-AF94-17B156315E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8203" y="248966"/>
            <a:ext cx="9535886" cy="1224642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</a:rPr>
              <a:t>Great Decisions 2021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7234A3-1F83-6441-85CD-7312114257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73000" y="1480727"/>
            <a:ext cx="9535886" cy="2001997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bg2">
                    <a:lumMod val="25000"/>
                  </a:schemeClr>
                </a:solidFill>
              </a:rPr>
              <a:t>America’s largest foreign affairs education &amp; discussion program. </a:t>
            </a:r>
            <a:br>
              <a:rPr lang="en-US" sz="40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4000" b="1" dirty="0">
                <a:solidFill>
                  <a:schemeClr val="bg2">
                    <a:lumMod val="25000"/>
                  </a:schemeClr>
                </a:solidFill>
              </a:rPr>
              <a:t>Now in its 67</a:t>
            </a:r>
            <a:r>
              <a:rPr lang="en-US" sz="4000" b="1" baseline="30000" dirty="0">
                <a:solidFill>
                  <a:schemeClr val="bg2">
                    <a:lumMod val="25000"/>
                  </a:schemeClr>
                </a:solidFill>
              </a:rPr>
              <a:t>th</a:t>
            </a:r>
            <a:r>
              <a:rPr lang="en-US" sz="4000" b="1" dirty="0">
                <a:solidFill>
                  <a:schemeClr val="bg2">
                    <a:lumMod val="25000"/>
                  </a:schemeClr>
                </a:solidFill>
              </a:rPr>
              <a:t> year!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6044C6-5F95-9444-9899-F0F3640BB96D}"/>
              </a:ext>
            </a:extLst>
          </p:cNvPr>
          <p:cNvSpPr txBox="1"/>
          <p:nvPr/>
        </p:nvSpPr>
        <p:spPr>
          <a:xfrm>
            <a:off x="965942" y="4387718"/>
            <a:ext cx="49035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CHAPTER 5</a:t>
            </a:r>
            <a:br>
              <a:rPr lang="en-US" sz="4000" b="1" dirty="0">
                <a:solidFill>
                  <a:srgbClr val="C00000"/>
                </a:solidFill>
              </a:rPr>
            </a:br>
            <a:r>
              <a:rPr lang="en-US" sz="4000" b="1" i="1" dirty="0">
                <a:solidFill>
                  <a:srgbClr val="C00000"/>
                </a:solidFill>
              </a:rPr>
              <a:t>China in Africa</a:t>
            </a:r>
            <a:endParaRPr lang="en-US" sz="4000" i="1" dirty="0">
              <a:solidFill>
                <a:srgbClr val="C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3AACB5-8874-4C4B-B62E-D330B10B03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515443" y="3633071"/>
            <a:ext cx="4710615" cy="283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111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CE21A68-C5ED-1B48-BE8F-234F2BB5B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898" y="605481"/>
            <a:ext cx="8480181" cy="741405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China’s Recent History in Africa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B70B2A9-2C4F-3C49-8887-C30CC618EC61}"/>
              </a:ext>
            </a:extLst>
          </p:cNvPr>
          <p:cNvSpPr txBox="1">
            <a:spLocks/>
          </p:cNvSpPr>
          <p:nvPr/>
        </p:nvSpPr>
        <p:spPr>
          <a:xfrm>
            <a:off x="971706" y="1297460"/>
            <a:ext cx="10952563" cy="5375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C00000"/>
                </a:solidFill>
              </a:rPr>
              <a:t>1955 </a:t>
            </a:r>
            <a:r>
              <a:rPr lang="en-US" sz="2800" dirty="0">
                <a:solidFill>
                  <a:schemeClr val="tx1"/>
                </a:solidFill>
              </a:rPr>
              <a:t>– Formation of Non-Aligned Movement offering non-Western support against colonial/neo-colonial control in Africa</a:t>
            </a:r>
          </a:p>
          <a:p>
            <a:r>
              <a:rPr lang="en-US" sz="2800" b="1" dirty="0">
                <a:solidFill>
                  <a:srgbClr val="C00000"/>
                </a:solidFill>
              </a:rPr>
              <a:t>1960s</a:t>
            </a:r>
            <a:r>
              <a:rPr lang="en-US" sz="2800" dirty="0">
                <a:solidFill>
                  <a:schemeClr val="tx1"/>
                </a:solidFill>
              </a:rPr>
              <a:t> – Premier Zhou Enlai toured Africa and articulated principles of China’s foreign policy that remain today:</a:t>
            </a:r>
          </a:p>
          <a:p>
            <a:pPr marL="914400" indent="-476250"/>
            <a:r>
              <a:rPr lang="en-US" sz="2800" b="1" i="1" dirty="0">
                <a:solidFill>
                  <a:srgbClr val="C00000"/>
                </a:solidFill>
              </a:rPr>
              <a:t>Non-interference </a:t>
            </a:r>
            <a:r>
              <a:rPr lang="en-US" sz="2800" i="1" dirty="0">
                <a:solidFill>
                  <a:schemeClr val="tx1"/>
                </a:solidFill>
              </a:rPr>
              <a:t>in domestic affairs of partners</a:t>
            </a:r>
          </a:p>
          <a:p>
            <a:pPr marL="914400" indent="-476250"/>
            <a:r>
              <a:rPr lang="en-US" sz="2800" b="1" i="1" dirty="0">
                <a:solidFill>
                  <a:srgbClr val="C00000"/>
                </a:solidFill>
              </a:rPr>
              <a:t>South-South solidarity </a:t>
            </a:r>
            <a:r>
              <a:rPr lang="en-US" sz="2800" i="1" dirty="0">
                <a:solidFill>
                  <a:schemeClr val="tx1"/>
                </a:solidFill>
              </a:rPr>
              <a:t>and shared victimization by West</a:t>
            </a:r>
            <a:endParaRPr lang="en-US" sz="2800" b="1" i="1" dirty="0">
              <a:solidFill>
                <a:schemeClr val="tx1"/>
              </a:solidFill>
            </a:endParaRPr>
          </a:p>
          <a:p>
            <a:pPr marL="914400" indent="-476250"/>
            <a:r>
              <a:rPr lang="en-US" sz="2800" b="1" i="1" dirty="0">
                <a:solidFill>
                  <a:srgbClr val="C00000"/>
                </a:solidFill>
              </a:rPr>
              <a:t>TAZARA Railway </a:t>
            </a:r>
            <a:r>
              <a:rPr lang="en-US" sz="2800" i="1" dirty="0">
                <a:solidFill>
                  <a:schemeClr val="tx1"/>
                </a:solidFill>
              </a:rPr>
              <a:t>as a template for future development cooperation (focused on infrastructure) that fit well with the Pan-African Socialism of Tanzania’s Julius Nyerere &amp; Zambia’s Kenneth Kaunda.</a:t>
            </a:r>
          </a:p>
          <a:p>
            <a:pPr marL="43815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56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2BDBC5E-8C51-D043-BE92-4C88B71EC4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5938843" y="103715"/>
            <a:ext cx="6141946" cy="6754285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34F1CBB-AC7E-DC43-9D28-0D90D458D954}"/>
              </a:ext>
            </a:extLst>
          </p:cNvPr>
          <p:cNvSpPr txBox="1">
            <a:spLocks/>
          </p:cNvSpPr>
          <p:nvPr/>
        </p:nvSpPr>
        <p:spPr>
          <a:xfrm>
            <a:off x="1446717" y="172994"/>
            <a:ext cx="4492126" cy="65120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600" b="1" i="1" dirty="0">
                <a:solidFill>
                  <a:srgbClr val="C00000"/>
                </a:solidFill>
              </a:rPr>
              <a:t>The TAZARA Railway </a:t>
            </a:r>
            <a:br>
              <a:rPr lang="en-US" sz="2600" b="1" i="1" dirty="0">
                <a:solidFill>
                  <a:srgbClr val="C00000"/>
                </a:solidFill>
              </a:rPr>
            </a:br>
            <a:r>
              <a:rPr lang="en-US" sz="2600" b="1" i="1" dirty="0">
                <a:solidFill>
                  <a:srgbClr val="C00000"/>
                </a:solidFill>
              </a:rPr>
              <a:t>(AKA TANZAM &amp; UHURU)</a:t>
            </a:r>
          </a:p>
          <a:p>
            <a:r>
              <a:rPr lang="en-US" sz="2400" i="1" dirty="0"/>
              <a:t>The 1,800-km rail line, built 1971-75, allowed Zambian copper to reroute from White-ruled Southern Africa to independent Tanzania’s port of Dar es Salaam. </a:t>
            </a:r>
          </a:p>
          <a:p>
            <a:r>
              <a:rPr lang="en-US" sz="2400" i="1" dirty="0"/>
              <a:t>Britain, Japan, West Germany, World Bank, the U.S. and UN all declined to fund the project.</a:t>
            </a:r>
          </a:p>
          <a:p>
            <a:r>
              <a:rPr lang="en-US" sz="2400" i="1" dirty="0"/>
              <a:t>China’s largest foreign aid project at the time ($406 Mil or $2.7 </a:t>
            </a:r>
            <a:r>
              <a:rPr lang="en-US" sz="2400" i="1" dirty="0" err="1"/>
              <a:t>Bil</a:t>
            </a:r>
            <a:r>
              <a:rPr lang="en-US" sz="2400" i="1" dirty="0"/>
              <a:t> in 2020).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98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CE21A68-C5ED-1B48-BE8F-234F2BB5B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639" y="259492"/>
            <a:ext cx="11269361" cy="741405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Forum on China-Africa Cooperation (FOCAC)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B70B2A9-2C4F-3C49-8887-C30CC618EC61}"/>
              </a:ext>
            </a:extLst>
          </p:cNvPr>
          <p:cNvSpPr txBox="1">
            <a:spLocks/>
          </p:cNvSpPr>
          <p:nvPr/>
        </p:nvSpPr>
        <p:spPr>
          <a:xfrm>
            <a:off x="1169413" y="1235675"/>
            <a:ext cx="10853710" cy="52639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>
                <a:solidFill>
                  <a:srgbClr val="C00000"/>
                </a:solidFill>
              </a:rPr>
              <a:t>2000 </a:t>
            </a:r>
            <a:r>
              <a:rPr lang="en-US" sz="2600" dirty="0">
                <a:solidFill>
                  <a:schemeClr val="tx1"/>
                </a:solidFill>
              </a:rPr>
              <a:t>– 1</a:t>
            </a:r>
            <a:r>
              <a:rPr lang="en-US" sz="2600" baseline="30000" dirty="0">
                <a:solidFill>
                  <a:schemeClr val="tx1"/>
                </a:solidFill>
              </a:rPr>
              <a:t>st</a:t>
            </a:r>
            <a:r>
              <a:rPr lang="en-US" sz="2600" dirty="0">
                <a:solidFill>
                  <a:schemeClr val="tx1"/>
                </a:solidFill>
              </a:rPr>
              <a:t> meeting, repeating every 3 years</a:t>
            </a:r>
          </a:p>
          <a:p>
            <a:pPr marL="866775" indent="-415925"/>
            <a:r>
              <a:rPr lang="en-US" sz="2600" dirty="0">
                <a:solidFill>
                  <a:schemeClr val="tx1"/>
                </a:solidFill>
              </a:rPr>
              <a:t>Participation requires accepting One China Policy (eSwatini--AKA Swaziland--only holdout)</a:t>
            </a:r>
          </a:p>
          <a:p>
            <a:pPr marL="866775" indent="-415925"/>
            <a:r>
              <a:rPr lang="en-US" sz="2600" dirty="0">
                <a:solidFill>
                  <a:schemeClr val="tx1"/>
                </a:solidFill>
              </a:rPr>
              <a:t>Cooperation projects are largely bilateral, thus uneven</a:t>
            </a:r>
          </a:p>
          <a:p>
            <a:r>
              <a:rPr lang="en-US" sz="2600" b="1" dirty="0">
                <a:solidFill>
                  <a:srgbClr val="C00000"/>
                </a:solidFill>
              </a:rPr>
              <a:t>2006</a:t>
            </a:r>
            <a:r>
              <a:rPr lang="en-US" sz="2600" dirty="0">
                <a:solidFill>
                  <a:schemeClr val="tx1"/>
                </a:solidFill>
              </a:rPr>
              <a:t> – FOCAC elevated to Summit (attended by heads of state).  China offered $5 </a:t>
            </a:r>
            <a:r>
              <a:rPr lang="en-US" sz="2600" dirty="0" err="1">
                <a:solidFill>
                  <a:schemeClr val="tx1"/>
                </a:solidFill>
              </a:rPr>
              <a:t>bil</a:t>
            </a:r>
            <a:r>
              <a:rPr lang="en-US" sz="2600" dirty="0">
                <a:solidFill>
                  <a:schemeClr val="tx1"/>
                </a:solidFill>
              </a:rPr>
              <a:t> in concessional loans and opened China-Africa Development Fund (CADF) capitalized at $1 </a:t>
            </a:r>
            <a:r>
              <a:rPr lang="en-US" sz="2600" dirty="0" err="1">
                <a:solidFill>
                  <a:schemeClr val="tx1"/>
                </a:solidFill>
              </a:rPr>
              <a:t>bil</a:t>
            </a:r>
            <a:endParaRPr lang="en-US" sz="2600" dirty="0">
              <a:solidFill>
                <a:schemeClr val="tx1"/>
              </a:solidFill>
            </a:endParaRPr>
          </a:p>
          <a:p>
            <a:r>
              <a:rPr lang="en-US" sz="2600" b="1" dirty="0">
                <a:solidFill>
                  <a:srgbClr val="C00000"/>
                </a:solidFill>
              </a:rPr>
              <a:t>2009</a:t>
            </a:r>
            <a:r>
              <a:rPr lang="en-US" sz="2600" dirty="0">
                <a:solidFill>
                  <a:schemeClr val="tx1"/>
                </a:solidFill>
              </a:rPr>
              <a:t> – Concessional loans ↑ $10 </a:t>
            </a:r>
            <a:r>
              <a:rPr lang="en-US" sz="2600" dirty="0" err="1">
                <a:solidFill>
                  <a:schemeClr val="tx1"/>
                </a:solidFill>
              </a:rPr>
              <a:t>bil</a:t>
            </a:r>
            <a:r>
              <a:rPr lang="en-US" sz="2600" dirty="0">
                <a:solidFill>
                  <a:schemeClr val="tx1"/>
                </a:solidFill>
              </a:rPr>
              <a:t>.  China became Africa’s largest trading partner.</a:t>
            </a:r>
          </a:p>
          <a:p>
            <a:r>
              <a:rPr lang="en-US" sz="2600" b="1" dirty="0">
                <a:solidFill>
                  <a:srgbClr val="C00000"/>
                </a:solidFill>
              </a:rPr>
              <a:t>2012</a:t>
            </a:r>
            <a:r>
              <a:rPr lang="en-US" sz="2600" dirty="0">
                <a:solidFill>
                  <a:schemeClr val="tx1"/>
                </a:solidFill>
              </a:rPr>
              <a:t> – Concessional loans ↑ $20 </a:t>
            </a:r>
            <a:r>
              <a:rPr lang="en-US" sz="2600" dirty="0" err="1">
                <a:solidFill>
                  <a:schemeClr val="tx1"/>
                </a:solidFill>
              </a:rPr>
              <a:t>bil</a:t>
            </a:r>
            <a:r>
              <a:rPr lang="en-US" sz="2600" dirty="0">
                <a:solidFill>
                  <a:schemeClr val="tx1"/>
                </a:solidFill>
              </a:rPr>
              <a:t>, CADF ↑ to $5 </a:t>
            </a:r>
            <a:r>
              <a:rPr lang="en-US" sz="2600" dirty="0" err="1">
                <a:solidFill>
                  <a:schemeClr val="tx1"/>
                </a:solidFill>
              </a:rPr>
              <a:t>bil</a:t>
            </a:r>
            <a:endParaRPr lang="en-US" sz="2600" dirty="0">
              <a:solidFill>
                <a:schemeClr val="tx1"/>
              </a:solidFill>
            </a:endParaRPr>
          </a:p>
          <a:p>
            <a:r>
              <a:rPr lang="en-US" sz="2600" b="1" dirty="0">
                <a:solidFill>
                  <a:srgbClr val="C00000"/>
                </a:solidFill>
              </a:rPr>
              <a:t>2015 &amp; 2018 </a:t>
            </a:r>
            <a:r>
              <a:rPr lang="en-US" sz="2600" dirty="0">
                <a:solidFill>
                  <a:schemeClr val="tx1"/>
                </a:solidFill>
              </a:rPr>
              <a:t>– Concessional loans ↑ $60 </a:t>
            </a:r>
            <a:r>
              <a:rPr lang="en-US" sz="2600" dirty="0" err="1">
                <a:solidFill>
                  <a:schemeClr val="tx1"/>
                </a:solidFill>
              </a:rPr>
              <a:t>bil</a:t>
            </a:r>
            <a:endParaRPr lang="en-US" sz="26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01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CE21A68-C5ED-1B48-BE8F-234F2BB5B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987" y="568412"/>
            <a:ext cx="8554321" cy="753761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Other Forms of China’s Involvement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B70B2A9-2C4F-3C49-8887-C30CC618EC61}"/>
              </a:ext>
            </a:extLst>
          </p:cNvPr>
          <p:cNvSpPr txBox="1">
            <a:spLocks/>
          </p:cNvSpPr>
          <p:nvPr/>
        </p:nvSpPr>
        <p:spPr>
          <a:xfrm>
            <a:off x="963114" y="1441502"/>
            <a:ext cx="10979692" cy="55153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C00000"/>
                </a:solidFill>
              </a:rPr>
              <a:t>Peacekeeping </a:t>
            </a:r>
            <a:r>
              <a:rPr lang="en-US" sz="2400" dirty="0">
                <a:solidFill>
                  <a:schemeClr val="tx1"/>
                </a:solidFill>
              </a:rPr>
              <a:t>– As of August 2020</a:t>
            </a:r>
            <a:r>
              <a:rPr lang="en-US" sz="2400" dirty="0"/>
              <a:t>, China had 2,531 solders under UN command (largely in Africa), the world’s ninth largest contributor overall and largest among the five permanent members of the Security Council.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Infrastructure</a:t>
            </a:r>
            <a:r>
              <a:rPr lang="en-US" sz="2400" dirty="0">
                <a:solidFill>
                  <a:schemeClr val="tx1"/>
                </a:solidFill>
              </a:rPr>
              <a:t> – Financing for ports and railways in support of African Continental Free Trade Agreement (</a:t>
            </a:r>
            <a:r>
              <a:rPr lang="en-US" sz="2400" dirty="0" err="1">
                <a:solidFill>
                  <a:schemeClr val="tx1"/>
                </a:solidFill>
              </a:rPr>
              <a:t>AfCFTA</a:t>
            </a:r>
            <a:r>
              <a:rPr lang="en-US" sz="2400" dirty="0">
                <a:solidFill>
                  <a:schemeClr val="tx1"/>
                </a:solidFill>
              </a:rPr>
              <a:t>, 2019) to counter colonial counter-development which resulted in intra-continental trade &lt;15%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Education</a:t>
            </a:r>
            <a:r>
              <a:rPr lang="en-US" sz="2400" dirty="0">
                <a:solidFill>
                  <a:schemeClr val="tx1"/>
                </a:solidFill>
              </a:rPr>
              <a:t> – China has established Confucius Institutes for language and culture studies at African Universities.  China is now the primary destination for African studies abroad, surpassing France and more than U.S. &amp; U.K. combined.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2013 Belt and Road Initiative (BRI)</a:t>
            </a:r>
            <a:r>
              <a:rPr lang="en-US" sz="2400" dirty="0">
                <a:solidFill>
                  <a:schemeClr val="tx1"/>
                </a:solidFill>
              </a:rPr>
              <a:t> – Promoting export-led growth, which transformed China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77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2BDBC5E-8C51-D043-BE92-4C88B71EC4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4962659" y="125628"/>
            <a:ext cx="7035752" cy="6606743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F16BE8D-2960-2A45-A4B9-7AE17896FB2B}"/>
              </a:ext>
            </a:extLst>
          </p:cNvPr>
          <p:cNvSpPr txBox="1">
            <a:spLocks/>
          </p:cNvSpPr>
          <p:nvPr/>
        </p:nvSpPr>
        <p:spPr>
          <a:xfrm>
            <a:off x="1025611" y="1466218"/>
            <a:ext cx="3805881" cy="4687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Infrastructure connectivity</a:t>
            </a:r>
          </a:p>
          <a:p>
            <a:r>
              <a:rPr lang="en-US" sz="2800" dirty="0">
                <a:solidFill>
                  <a:schemeClr val="tx1"/>
                </a:solidFill>
              </a:rPr>
              <a:t>Free trade</a:t>
            </a:r>
          </a:p>
          <a:p>
            <a:r>
              <a:rPr lang="en-US" sz="2800" dirty="0">
                <a:solidFill>
                  <a:schemeClr val="tx1"/>
                </a:solidFill>
              </a:rPr>
              <a:t>Financial integration</a:t>
            </a:r>
          </a:p>
          <a:p>
            <a:r>
              <a:rPr lang="en-US" sz="2800" dirty="0">
                <a:solidFill>
                  <a:schemeClr val="tx1"/>
                </a:solidFill>
              </a:rPr>
              <a:t>Policy coordination</a:t>
            </a:r>
          </a:p>
          <a:p>
            <a:r>
              <a:rPr lang="en-US" sz="2800" dirty="0">
                <a:solidFill>
                  <a:schemeClr val="tx1"/>
                </a:solidFill>
              </a:rPr>
              <a:t>People-to-people exchange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3035A3-1BF0-144E-AC17-DC34AB23CC12}"/>
              </a:ext>
            </a:extLst>
          </p:cNvPr>
          <p:cNvSpPr txBox="1"/>
          <p:nvPr/>
        </p:nvSpPr>
        <p:spPr>
          <a:xfrm>
            <a:off x="1272746" y="125628"/>
            <a:ext cx="35587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BRI’s “Five </a:t>
            </a:r>
            <a:r>
              <a:rPr lang="en-US" sz="2800" b="1" dirty="0" err="1">
                <a:solidFill>
                  <a:srgbClr val="C00000"/>
                </a:solidFill>
              </a:rPr>
              <a:t>Connectivities</a:t>
            </a:r>
            <a:r>
              <a:rPr lang="en-US" sz="2800" b="1" dirty="0">
                <a:solidFill>
                  <a:srgbClr val="C00000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153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D343648-BAE2-5E42-BC14-2C99A0DB24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8292" y="0"/>
            <a:ext cx="9507280" cy="684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202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CE21A68-C5ED-1B48-BE8F-234F2BB5B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987" y="234779"/>
            <a:ext cx="8587946" cy="1070556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Contrasting Development Models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B70B2A9-2C4F-3C49-8887-C30CC618EC61}"/>
              </a:ext>
            </a:extLst>
          </p:cNvPr>
          <p:cNvSpPr txBox="1">
            <a:spLocks/>
          </p:cNvSpPr>
          <p:nvPr/>
        </p:nvSpPr>
        <p:spPr>
          <a:xfrm>
            <a:off x="568411" y="1441502"/>
            <a:ext cx="11374395" cy="55153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AF939D93-8024-5448-BF17-69604551F5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416161"/>
              </p:ext>
            </p:extLst>
          </p:nvPr>
        </p:nvGraphicFramePr>
        <p:xfrm>
          <a:off x="1984268" y="1075038"/>
          <a:ext cx="9482802" cy="5052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1401">
                  <a:extLst>
                    <a:ext uri="{9D8B030D-6E8A-4147-A177-3AD203B41FA5}">
                      <a16:colId xmlns:a16="http://schemas.microsoft.com/office/drawing/2014/main" val="3455792"/>
                    </a:ext>
                  </a:extLst>
                </a:gridCol>
                <a:gridCol w="4741401">
                  <a:extLst>
                    <a:ext uri="{9D8B030D-6E8A-4147-A177-3AD203B41FA5}">
                      <a16:colId xmlns:a16="http://schemas.microsoft.com/office/drawing/2014/main" val="2019703535"/>
                    </a:ext>
                  </a:extLst>
                </a:gridCol>
              </a:tblGrid>
              <a:tr h="67463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WESTERN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CHINESE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6555325"/>
                  </a:ext>
                </a:extLst>
              </a:tr>
              <a:tr h="674631">
                <a:tc>
                  <a:txBody>
                    <a:bodyPr/>
                    <a:lstStyle/>
                    <a:p>
                      <a:r>
                        <a:rPr lang="en-US" sz="2800" dirty="0"/>
                        <a:t>Led by Private Sector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Centrally-planned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7694953"/>
                  </a:ext>
                </a:extLst>
              </a:tr>
              <a:tr h="8932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Builds </a:t>
                      </a:r>
                      <a:r>
                        <a:rPr lang="en-US" sz="2800"/>
                        <a:t>on education &amp; health, </a:t>
                      </a:r>
                      <a:r>
                        <a:rPr lang="en-US" sz="2800" dirty="0"/>
                        <a:t>democracy, rule of law, and transparent public institutions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Builds on infrastructure to support export-led growth </a:t>
                      </a:r>
                      <a:r>
                        <a:rPr lang="en-US" sz="2800" dirty="0">
                          <a:sym typeface="Wingdings" pitchFamily="2" charset="2"/>
                        </a:rPr>
                        <a:t></a:t>
                      </a:r>
                      <a:r>
                        <a:rPr lang="en-US" sz="2800" dirty="0"/>
                        <a:t>Port-Park-City model of industrial development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6009767"/>
                  </a:ext>
                </a:extLst>
              </a:tr>
              <a:tr h="8370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Economies are stagnant, inequality growing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Highest rates of economic growth by any country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9965152"/>
                  </a:ext>
                </a:extLst>
              </a:tr>
              <a:tr h="95975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Tainted by colonialism and continuing racism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Successfully overcame imperialism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0639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862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CE21A68-C5ED-1B48-BE8F-234F2BB5B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806" y="551794"/>
            <a:ext cx="10860690" cy="64921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U.S.-Africa Foreign Policy Recommendations</a:t>
            </a:r>
            <a:br>
              <a:rPr lang="en-US" b="1" dirty="0">
                <a:solidFill>
                  <a:srgbClr val="C00000"/>
                </a:solidFill>
              </a:rPr>
            </a:b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B70B2A9-2C4F-3C49-8887-C30CC618EC61}"/>
              </a:ext>
            </a:extLst>
          </p:cNvPr>
          <p:cNvSpPr txBox="1">
            <a:spLocks/>
          </p:cNvSpPr>
          <p:nvPr/>
        </p:nvSpPr>
        <p:spPr>
          <a:xfrm>
            <a:off x="1053806" y="1252462"/>
            <a:ext cx="10956224" cy="5462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 dirty="0">
                <a:solidFill>
                  <a:schemeClr val="tx1"/>
                </a:solidFill>
              </a:rPr>
              <a:t>Rather than challenging China directly, seek to rebuild U.S.-Africa relations based on areas of strength:</a:t>
            </a:r>
          </a:p>
          <a:p>
            <a:r>
              <a:rPr lang="en-US" sz="2600" b="1" dirty="0">
                <a:solidFill>
                  <a:srgbClr val="C00000"/>
                </a:solidFill>
              </a:rPr>
              <a:t>Education</a:t>
            </a:r>
            <a:r>
              <a:rPr lang="en-US" sz="2600" dirty="0">
                <a:solidFill>
                  <a:schemeClr val="tx1"/>
                </a:solidFill>
              </a:rPr>
              <a:t> – Encourage return of African students to U.S. universities with easier visa access and financial support</a:t>
            </a:r>
          </a:p>
          <a:p>
            <a:r>
              <a:rPr lang="en-US" sz="2600" b="1" dirty="0">
                <a:solidFill>
                  <a:srgbClr val="C00000"/>
                </a:solidFill>
              </a:rPr>
              <a:t>Debt</a:t>
            </a:r>
            <a:r>
              <a:rPr lang="en-US" sz="2600" dirty="0">
                <a:solidFill>
                  <a:schemeClr val="tx1"/>
                </a:solidFill>
              </a:rPr>
              <a:t> – Support further U.S. private-sector debt relief and continue push for further G20 relief</a:t>
            </a:r>
          </a:p>
          <a:p>
            <a:r>
              <a:rPr lang="en-US" sz="2600" b="1" dirty="0">
                <a:solidFill>
                  <a:srgbClr val="C00000"/>
                </a:solidFill>
              </a:rPr>
              <a:t>Services</a:t>
            </a:r>
            <a:r>
              <a:rPr lang="en-US" sz="2600" dirty="0">
                <a:solidFill>
                  <a:schemeClr val="tx1"/>
                </a:solidFill>
              </a:rPr>
              <a:t> – Focus development support on service sector and civil society rather than challenge China’s infrastructure focus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Media diplomacy and diaspora outreach </a:t>
            </a:r>
            <a:r>
              <a:rPr lang="en-US" sz="2400" dirty="0">
                <a:solidFill>
                  <a:schemeClr val="tx1"/>
                </a:solidFill>
              </a:rPr>
              <a:t>– Build on popularity of America media and engage African diaspora in the U.S.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Technology</a:t>
            </a:r>
            <a:r>
              <a:rPr lang="en-US" sz="2400" dirty="0">
                <a:solidFill>
                  <a:schemeClr val="tx1"/>
                </a:solidFill>
              </a:rPr>
              <a:t> – Support matchmaking between tech sectors in African countries with Silicon Valley firms seeking to diversify tech alternatives</a:t>
            </a:r>
          </a:p>
        </p:txBody>
      </p:sp>
    </p:spTree>
    <p:extLst>
      <p:ext uri="{BB962C8B-B14F-4D97-AF65-F5344CB8AC3E}">
        <p14:creationId xmlns:p14="http://schemas.microsoft.com/office/powerpoint/2010/main" val="65858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14949</TotalTime>
  <Words>635</Words>
  <Application>Microsoft Macintosh PowerPoint</Application>
  <PresentationFormat>Widescreen</PresentationFormat>
  <Paragraphs>50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Wingdings 3</vt:lpstr>
      <vt:lpstr>Wisp</vt:lpstr>
      <vt:lpstr>Great Decisions 2021</vt:lpstr>
      <vt:lpstr>China’s Recent History in Africa</vt:lpstr>
      <vt:lpstr>PowerPoint Presentation</vt:lpstr>
      <vt:lpstr>Forum on China-Africa Cooperation (FOCAC)</vt:lpstr>
      <vt:lpstr>Other Forms of China’s Involvement </vt:lpstr>
      <vt:lpstr>PowerPoint Presentation</vt:lpstr>
      <vt:lpstr>PowerPoint Presentation</vt:lpstr>
      <vt:lpstr>Contrasting Development Models</vt:lpstr>
      <vt:lpstr>U.S.-Africa Foreign Policy Recommendations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Joyce Francis</dc:creator>
  <cp:lastModifiedBy>joyce.francis.pt@gmail.com</cp:lastModifiedBy>
  <cp:revision>118</cp:revision>
  <cp:lastPrinted>2021-03-02T00:54:08Z</cp:lastPrinted>
  <dcterms:created xsi:type="dcterms:W3CDTF">2021-01-20T19:44:26Z</dcterms:created>
  <dcterms:modified xsi:type="dcterms:W3CDTF">2021-03-03T16:49:48Z</dcterms:modified>
</cp:coreProperties>
</file>